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9" r:id="rId3"/>
    <p:sldId id="261" r:id="rId4"/>
    <p:sldId id="262" r:id="rId5"/>
    <p:sldId id="263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ABD1CC-BEE7-4734-8A89-3AF4DA48C437}" type="datetimeFigureOut">
              <a:rPr lang="cs-CZ" smtClean="0"/>
              <a:t>19.08.2021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915AD0-6344-4904-A774-164D3BA165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1195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altLang="cs-CZ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315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DCA6B42-767F-4E76-98D0-33A219EF3346}" type="datetime1">
              <a:rPr lang="cs-CZ" altLang="cs-CZ" sz="1300" smtClean="0"/>
              <a:pPr>
                <a:spcBef>
                  <a:spcPct val="0"/>
                </a:spcBef>
              </a:pPr>
              <a:t>19.08.2021</a:t>
            </a:fld>
            <a:endParaRPr lang="cs-CZ" altLang="cs-CZ" sz="1300" smtClean="0"/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338B8B2-E94F-4F74-A006-077399408BD6}" type="slidenum">
              <a:rPr lang="cs-CZ" altLang="cs-CZ" sz="1300"/>
              <a:pPr>
                <a:spcBef>
                  <a:spcPct val="0"/>
                </a:spcBef>
              </a:pPr>
              <a:t>2</a:t>
            </a:fld>
            <a:endParaRPr lang="cs-CZ" altLang="cs-CZ" sz="130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9107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84D6ED9-21B2-42B5-A48A-13F6AECFB888}" type="datetime1">
              <a:rPr lang="cs-CZ" altLang="cs-CZ" sz="1300" smtClean="0"/>
              <a:pPr>
                <a:spcBef>
                  <a:spcPct val="0"/>
                </a:spcBef>
              </a:pPr>
              <a:t>19.08.2021</a:t>
            </a:fld>
            <a:endParaRPr lang="cs-CZ" altLang="cs-CZ" sz="1300" smtClean="0"/>
          </a:p>
        </p:txBody>
      </p:sp>
      <p:sp>
        <p:nvSpPr>
          <p:cNvPr id="1945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F90F8E9-E440-44E3-BA59-E7336CDB6662}" type="slidenum">
              <a:rPr lang="cs-CZ" altLang="cs-CZ" sz="1300"/>
              <a:pPr>
                <a:spcBef>
                  <a:spcPct val="0"/>
                </a:spcBef>
              </a:pPr>
              <a:t>3</a:t>
            </a:fld>
            <a:endParaRPr lang="cs-CZ" altLang="cs-CZ" sz="1300"/>
          </a:p>
        </p:txBody>
      </p:sp>
      <p:sp>
        <p:nvSpPr>
          <p:cNvPr id="194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757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9C23684-9F36-488C-8F71-7DFEFBFF5E62}" type="datetime1">
              <a:rPr lang="cs-CZ" altLang="cs-CZ" sz="1300" smtClean="0"/>
              <a:pPr>
                <a:spcBef>
                  <a:spcPct val="0"/>
                </a:spcBef>
              </a:pPr>
              <a:t>19.08.2021</a:t>
            </a:fld>
            <a:endParaRPr lang="cs-CZ" altLang="cs-CZ" sz="1300" smtClean="0"/>
          </a:p>
        </p:txBody>
      </p:sp>
      <p:sp>
        <p:nvSpPr>
          <p:cNvPr id="2150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6E69472-73BD-4FFF-96FB-74527666434A}" type="slidenum">
              <a:rPr lang="cs-CZ" altLang="cs-CZ" sz="1300"/>
              <a:pPr>
                <a:spcBef>
                  <a:spcPct val="0"/>
                </a:spcBef>
              </a:pPr>
              <a:t>4</a:t>
            </a:fld>
            <a:endParaRPr lang="cs-CZ" altLang="cs-CZ" sz="1300"/>
          </a:p>
        </p:txBody>
      </p:sp>
      <p:sp>
        <p:nvSpPr>
          <p:cNvPr id="215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7779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248E4AE-4990-467E-888D-8CCE58909665}" type="datetime1">
              <a:rPr lang="cs-CZ" altLang="cs-CZ" sz="1300" smtClean="0"/>
              <a:pPr>
                <a:spcBef>
                  <a:spcPct val="0"/>
                </a:spcBef>
              </a:pPr>
              <a:t>19.08.2021</a:t>
            </a:fld>
            <a:endParaRPr lang="cs-CZ" altLang="cs-CZ" sz="1300" smtClean="0"/>
          </a:p>
        </p:txBody>
      </p:sp>
      <p:sp>
        <p:nvSpPr>
          <p:cNvPr id="2355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DADB3E3-8E65-425C-A8BB-7604468B413C}" type="slidenum">
              <a:rPr lang="cs-CZ" altLang="cs-CZ" sz="1300"/>
              <a:pPr>
                <a:spcBef>
                  <a:spcPct val="0"/>
                </a:spcBef>
              </a:pPr>
              <a:t>5</a:t>
            </a:fld>
            <a:endParaRPr lang="cs-CZ" altLang="cs-CZ" sz="1300"/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486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1905200-344F-4DCC-B8D2-8663AFCBCDBF}" type="datetime1">
              <a:rPr lang="cs-CZ" altLang="cs-CZ" sz="1300" smtClean="0"/>
              <a:pPr>
                <a:spcBef>
                  <a:spcPct val="0"/>
                </a:spcBef>
              </a:pPr>
              <a:t>19.08.2021</a:t>
            </a:fld>
            <a:endParaRPr lang="cs-CZ" altLang="cs-CZ" sz="1300" smtClean="0"/>
          </a:p>
        </p:txBody>
      </p:sp>
      <p:sp>
        <p:nvSpPr>
          <p:cNvPr id="2560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1304D4C-D98B-4756-ACA1-3B2806DFF295}" type="slidenum">
              <a:rPr lang="cs-CZ" altLang="cs-CZ" sz="1300"/>
              <a:pPr>
                <a:spcBef>
                  <a:spcPct val="0"/>
                </a:spcBef>
              </a:pPr>
              <a:t>6</a:t>
            </a:fld>
            <a:endParaRPr lang="cs-CZ" altLang="cs-CZ" sz="1300"/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0951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3850031-DB2E-4BDF-985A-7FAEADF870D6}" type="datetime1">
              <a:rPr lang="cs-CZ" altLang="cs-CZ" sz="1300" smtClean="0"/>
              <a:pPr>
                <a:spcBef>
                  <a:spcPct val="0"/>
                </a:spcBef>
              </a:pPr>
              <a:t>19.08.2021</a:t>
            </a:fld>
            <a:endParaRPr lang="cs-CZ" altLang="cs-CZ" sz="1300" smtClean="0"/>
          </a:p>
        </p:txBody>
      </p:sp>
      <p:sp>
        <p:nvSpPr>
          <p:cNvPr id="2765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E71D2FB-F24F-4DD6-A65A-3ACE4C7DCEBB}" type="slidenum">
              <a:rPr lang="cs-CZ" altLang="cs-CZ" sz="1300"/>
              <a:pPr>
                <a:spcBef>
                  <a:spcPct val="0"/>
                </a:spcBef>
              </a:pPr>
              <a:t>7</a:t>
            </a:fld>
            <a:endParaRPr lang="cs-CZ" altLang="cs-CZ" sz="1300"/>
          </a:p>
        </p:txBody>
      </p:sp>
      <p:sp>
        <p:nvSpPr>
          <p:cNvPr id="276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552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5E39642-58DA-4AEB-AF21-E3B8D1861AAA}" type="datetime1">
              <a:rPr lang="cs-CZ" altLang="cs-CZ" sz="1300" smtClean="0"/>
              <a:pPr>
                <a:spcBef>
                  <a:spcPct val="0"/>
                </a:spcBef>
              </a:pPr>
              <a:t>19.08.2021</a:t>
            </a:fld>
            <a:endParaRPr lang="cs-CZ" altLang="cs-CZ" sz="1300" smtClean="0"/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B723A95-5323-4616-A5B4-89BA2B38215D}" type="slidenum">
              <a:rPr lang="cs-CZ" altLang="cs-CZ" sz="1300"/>
              <a:pPr>
                <a:spcBef>
                  <a:spcPct val="0"/>
                </a:spcBef>
              </a:pPr>
              <a:t>8</a:t>
            </a:fld>
            <a:endParaRPr lang="cs-CZ" altLang="cs-CZ" sz="1300"/>
          </a:p>
        </p:txBody>
      </p:sp>
      <p:sp>
        <p:nvSpPr>
          <p:cNvPr id="297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323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5D284-5CDC-4850-B829-6AC805B60380}" type="datetimeFigureOut">
              <a:rPr lang="cs-CZ" smtClean="0"/>
              <a:t>19.08.2021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0275-11BF-4912-9A9E-CE2817F3D7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0512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5D284-5CDC-4850-B829-6AC805B60380}" type="datetimeFigureOut">
              <a:rPr lang="cs-CZ" smtClean="0"/>
              <a:t>19.08.2021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0275-11BF-4912-9A9E-CE2817F3D7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5348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5D284-5CDC-4850-B829-6AC805B60380}" type="datetimeFigureOut">
              <a:rPr lang="cs-CZ" smtClean="0"/>
              <a:t>19.08.2021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0275-11BF-4912-9A9E-CE2817F3D7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3450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5D284-5CDC-4850-B829-6AC805B60380}" type="datetimeFigureOut">
              <a:rPr lang="cs-CZ" smtClean="0"/>
              <a:t>19.08.2021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0275-11BF-4912-9A9E-CE2817F3D7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5880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5D284-5CDC-4850-B829-6AC805B60380}" type="datetimeFigureOut">
              <a:rPr lang="cs-CZ" smtClean="0"/>
              <a:t>19.08.2021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0275-11BF-4912-9A9E-CE2817F3D7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8436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5D284-5CDC-4850-B829-6AC805B60380}" type="datetimeFigureOut">
              <a:rPr lang="cs-CZ" smtClean="0"/>
              <a:t>19.08.2021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0275-11BF-4912-9A9E-CE2817F3D7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88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5D284-5CDC-4850-B829-6AC805B60380}" type="datetimeFigureOut">
              <a:rPr lang="cs-CZ" smtClean="0"/>
              <a:t>19.08.2021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0275-11BF-4912-9A9E-CE2817F3D7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0975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5D284-5CDC-4850-B829-6AC805B60380}" type="datetimeFigureOut">
              <a:rPr lang="cs-CZ" smtClean="0"/>
              <a:t>19.08.2021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0275-11BF-4912-9A9E-CE2817F3D7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3300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5D284-5CDC-4850-B829-6AC805B60380}" type="datetimeFigureOut">
              <a:rPr lang="cs-CZ" smtClean="0"/>
              <a:t>19.08.2021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0275-11BF-4912-9A9E-CE2817F3D7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9610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5D284-5CDC-4850-B829-6AC805B60380}" type="datetimeFigureOut">
              <a:rPr lang="cs-CZ" smtClean="0"/>
              <a:t>19.08.2021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0275-11BF-4912-9A9E-CE2817F3D7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5630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5D284-5CDC-4850-B829-6AC805B60380}" type="datetimeFigureOut">
              <a:rPr lang="cs-CZ" smtClean="0"/>
              <a:t>19.08.2021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0275-11BF-4912-9A9E-CE2817F3D7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9335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5D284-5CDC-4850-B829-6AC805B60380}" type="datetimeFigureOut">
              <a:rPr lang="cs-CZ" smtClean="0"/>
              <a:t>19.08.2021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00275-11BF-4912-9A9E-CE2817F3D7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9067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9" descr="titul_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525" y="1"/>
            <a:ext cx="9234488" cy="693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11"/>
          <p:cNvSpPr>
            <a:spLocks noChangeArrowheads="1"/>
          </p:cNvSpPr>
          <p:nvPr/>
        </p:nvSpPr>
        <p:spPr bwMode="auto">
          <a:xfrm>
            <a:off x="2351089" y="692151"/>
            <a:ext cx="7488237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800">
                <a:solidFill>
                  <a:srgbClr val="19489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19489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800">
                <a:solidFill>
                  <a:srgbClr val="19489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800">
                <a:solidFill>
                  <a:srgbClr val="19489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800">
                <a:solidFill>
                  <a:srgbClr val="19489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rgbClr val="19489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rgbClr val="19489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rgbClr val="19489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rgbClr val="19489A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cs-CZ" altLang="cs-CZ" sz="3200" b="1"/>
          </a:p>
        </p:txBody>
      </p:sp>
      <p:sp>
        <p:nvSpPr>
          <p:cNvPr id="4100" name="Nadpis 1"/>
          <p:cNvSpPr>
            <a:spLocks noGrp="1"/>
          </p:cNvSpPr>
          <p:nvPr>
            <p:ph type="title"/>
          </p:nvPr>
        </p:nvSpPr>
        <p:spPr>
          <a:xfrm>
            <a:off x="2135189" y="635001"/>
            <a:ext cx="8156575" cy="4162425"/>
          </a:xfrm>
        </p:spPr>
        <p:txBody>
          <a:bodyPr/>
          <a:lstStyle/>
          <a:p>
            <a:pPr algn="ctr"/>
            <a:r>
              <a:rPr lang="cs-CZ" altLang="cs-CZ" dirty="0" smtClean="0"/>
              <a:t>Projektové záměry – Pardubický kraj</a:t>
            </a:r>
          </a:p>
        </p:txBody>
      </p:sp>
    </p:spTree>
    <p:extLst>
      <p:ext uri="{BB962C8B-B14F-4D97-AF65-F5344CB8AC3E}">
        <p14:creationId xmlns:p14="http://schemas.microsoft.com/office/powerpoint/2010/main" val="164310299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135189" y="404813"/>
            <a:ext cx="8156575" cy="633412"/>
          </a:xfrm>
        </p:spPr>
        <p:txBody>
          <a:bodyPr/>
          <a:lstStyle/>
          <a:p>
            <a:pPr eaLnBrk="1" hangingPunct="1"/>
            <a:r>
              <a:rPr lang="cs-CZ" altLang="cs-CZ" sz="2400" dirty="0"/>
              <a:t>DUF Přelouč – veřejně přístupný areál</a:t>
            </a:r>
            <a:endParaRPr lang="cs-CZ" altLang="cs-CZ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92313" y="1052514"/>
            <a:ext cx="8229600" cy="4752975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cs-CZ" altLang="cs-CZ" sz="2400" b="1" dirty="0"/>
              <a:t>Název projektu:</a:t>
            </a:r>
          </a:p>
          <a:p>
            <a:pPr eaLnBrk="1" hangingPunct="1">
              <a:defRPr/>
            </a:pPr>
            <a:r>
              <a:rPr lang="cs-CZ" altLang="cs-CZ" sz="2400" dirty="0"/>
              <a:t>DUF Přelouč – veřejně přístupný areál</a:t>
            </a:r>
          </a:p>
          <a:p>
            <a:pPr marL="0" indent="0">
              <a:buNone/>
              <a:defRPr/>
            </a:pPr>
            <a:r>
              <a:rPr lang="cs-CZ" altLang="cs-CZ" sz="2400" b="1" dirty="0"/>
              <a:t>Aktuální stav:</a:t>
            </a:r>
          </a:p>
          <a:p>
            <a:pPr eaLnBrk="1" hangingPunct="1">
              <a:defRPr/>
            </a:pPr>
            <a:r>
              <a:rPr lang="cs-CZ" altLang="cs-CZ" sz="2400" dirty="0"/>
              <a:t>jedná se o rozlehlý areál se základními parkovými úpravami – vzrostlá zeleň, zpevněné cesty, funkční prvky (lavičky, tzv. vzpomínková místa), velká zatravněná plocha</a:t>
            </a:r>
          </a:p>
          <a:p>
            <a:pPr eaLnBrk="1" hangingPunct="1">
              <a:defRPr/>
            </a:pPr>
            <a:r>
              <a:rPr lang="cs-CZ" altLang="cs-CZ" sz="2400" dirty="0"/>
              <a:t>prostor slouží klientům Domova u fontány</a:t>
            </a:r>
          </a:p>
          <a:p>
            <a:pPr eaLnBrk="1" hangingPunct="1">
              <a:defRPr/>
            </a:pPr>
            <a:r>
              <a:rPr lang="cs-CZ" altLang="cs-CZ" sz="2400" dirty="0"/>
              <a:t>areál vyžaduje při pohybu klientů se sníženou schopností orientace „dohled“ zaměstnanců zařízení, čímž je omezeno jeho využívání</a:t>
            </a:r>
          </a:p>
          <a:p>
            <a:pPr eaLnBrk="1" hangingPunct="1">
              <a:defRPr/>
            </a:pPr>
            <a:endParaRPr lang="cs-CZ" altLang="cs-CZ" sz="2400" dirty="0"/>
          </a:p>
          <a:p>
            <a:pPr eaLnBrk="1" hangingPunct="1">
              <a:defRPr/>
            </a:pPr>
            <a:endParaRPr lang="cs-CZ" altLang="cs-CZ" sz="2400" dirty="0"/>
          </a:p>
        </p:txBody>
      </p:sp>
    </p:spTree>
    <p:extLst>
      <p:ext uri="{BB962C8B-B14F-4D97-AF65-F5344CB8AC3E}">
        <p14:creationId xmlns:p14="http://schemas.microsoft.com/office/powerpoint/2010/main" val="36924769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135189" y="404813"/>
            <a:ext cx="8156575" cy="633412"/>
          </a:xfrm>
        </p:spPr>
        <p:txBody>
          <a:bodyPr/>
          <a:lstStyle/>
          <a:p>
            <a:pPr eaLnBrk="1" hangingPunct="1"/>
            <a:r>
              <a:rPr lang="cs-CZ" altLang="cs-CZ" sz="2400"/>
              <a:t>DUF Přelouč – veřejně přístupný areál</a:t>
            </a:r>
            <a:endParaRPr lang="cs-CZ" altLang="cs-CZ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92313" y="1052514"/>
            <a:ext cx="8229600" cy="4752975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cs-CZ" altLang="cs-CZ" sz="2400" b="1" dirty="0"/>
              <a:t>Výstupy projektu:</a:t>
            </a:r>
          </a:p>
          <a:p>
            <a:pPr eaLnBrk="1" hangingPunct="1">
              <a:defRPr/>
            </a:pPr>
            <a:r>
              <a:rPr lang="cs-CZ" altLang="cs-CZ" sz="2400" dirty="0"/>
              <a:t>Komplexní revitalizace prostoru a vytvoření tzv. smyslové zahrady</a:t>
            </a:r>
          </a:p>
          <a:p>
            <a:pPr lvl="1" eaLnBrk="1" hangingPunct="1">
              <a:defRPr/>
            </a:pPr>
            <a:r>
              <a:rPr lang="cs-CZ" altLang="cs-CZ" dirty="0"/>
              <a:t>prostor je rozdělen na vnitřní okruh pro bezpečný pobyt klientů se sníženou schopností orientace a vnější okruh volně přístupný veřejnosti i klientům zařízení</a:t>
            </a:r>
          </a:p>
          <a:p>
            <a:pPr lvl="1" eaLnBrk="1" hangingPunct="1">
              <a:defRPr/>
            </a:pPr>
            <a:r>
              <a:rPr lang="cs-CZ" altLang="cs-CZ" dirty="0"/>
              <a:t>vnitřní okruh je zabezpečen plotem, terénními překážkami, brankami</a:t>
            </a:r>
          </a:p>
          <a:p>
            <a:pPr lvl="1" eaLnBrk="1" hangingPunct="1">
              <a:defRPr/>
            </a:pPr>
            <a:r>
              <a:rPr lang="cs-CZ" altLang="cs-CZ" dirty="0"/>
              <a:t>cestní síť koresponduje s požadavky na pohyb klientů se ztíženou orientací (šířka, barevné odlišení, tzv. nekonečné chodníky)</a:t>
            </a:r>
          </a:p>
          <a:p>
            <a:pPr lvl="1" eaLnBrk="1" hangingPunct="1">
              <a:buFont typeface="Wingdings" panose="05000000000000000000" pitchFamily="2" charset="2"/>
              <a:buChar char="§"/>
              <a:defRPr/>
            </a:pPr>
            <a:endParaRPr lang="cs-CZ" altLang="cs-CZ" dirty="0"/>
          </a:p>
          <a:p>
            <a:pPr eaLnBrk="1" hangingPunct="1">
              <a:defRPr/>
            </a:pPr>
            <a:endParaRPr lang="cs-CZ" altLang="cs-CZ" sz="2400" dirty="0"/>
          </a:p>
          <a:p>
            <a:pPr eaLnBrk="1" hangingPunct="1">
              <a:defRPr/>
            </a:pPr>
            <a:endParaRPr lang="cs-CZ" altLang="cs-CZ" sz="2400" dirty="0"/>
          </a:p>
        </p:txBody>
      </p:sp>
    </p:spTree>
    <p:extLst>
      <p:ext uri="{BB962C8B-B14F-4D97-AF65-F5344CB8AC3E}">
        <p14:creationId xmlns:p14="http://schemas.microsoft.com/office/powerpoint/2010/main" val="5870018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135189" y="404813"/>
            <a:ext cx="8156575" cy="633412"/>
          </a:xfrm>
        </p:spPr>
        <p:txBody>
          <a:bodyPr/>
          <a:lstStyle/>
          <a:p>
            <a:pPr eaLnBrk="1" hangingPunct="1"/>
            <a:r>
              <a:rPr lang="cs-CZ" altLang="cs-CZ" sz="2400"/>
              <a:t>DUF Přelouč – veřejně přístupný areál</a:t>
            </a:r>
            <a:endParaRPr lang="cs-CZ" altLang="cs-CZ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92313" y="1052514"/>
            <a:ext cx="8229600" cy="4752975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cs-CZ" altLang="cs-CZ" sz="2400" b="1" dirty="0"/>
              <a:t>Výstupy projektu:</a:t>
            </a:r>
          </a:p>
          <a:p>
            <a:pPr eaLnBrk="1" hangingPunct="1">
              <a:defRPr/>
            </a:pPr>
            <a:r>
              <a:rPr lang="cs-CZ" altLang="cs-CZ" sz="2400" dirty="0"/>
              <a:t>Komplexní revitalizace prostoru a vytvoření tzv. smyslové zahrady</a:t>
            </a:r>
          </a:p>
          <a:p>
            <a:pPr lvl="1" eaLnBrk="1" hangingPunct="1">
              <a:defRPr/>
            </a:pPr>
            <a:r>
              <a:rPr lang="cs-CZ" altLang="cs-CZ" dirty="0"/>
              <a:t>interaktivní a herní prvky (smyslové prvky pracující s vodou, se zvukem, s paměťovými vjemy, smyslové prvky pracující s posílením rovnováhy a koordinace, vyvýšené záhony)</a:t>
            </a:r>
          </a:p>
          <a:p>
            <a:pPr lvl="1" eaLnBrk="1" hangingPunct="1">
              <a:defRPr/>
            </a:pPr>
            <a:r>
              <a:rPr lang="cs-CZ" altLang="cs-CZ" dirty="0"/>
              <a:t>lavičky, altány/přístřešky, odpočinkové plochy</a:t>
            </a:r>
          </a:p>
          <a:p>
            <a:pPr lvl="1" eaLnBrk="1" hangingPunct="1">
              <a:defRPr/>
            </a:pPr>
            <a:endParaRPr lang="cs-CZ" altLang="cs-CZ" dirty="0"/>
          </a:p>
          <a:p>
            <a:pPr lvl="1" eaLnBrk="1" hangingPunct="1">
              <a:buFont typeface="Wingdings" panose="05000000000000000000" pitchFamily="2" charset="2"/>
              <a:buChar char="§"/>
              <a:defRPr/>
            </a:pPr>
            <a:endParaRPr lang="cs-CZ" altLang="cs-CZ" dirty="0"/>
          </a:p>
          <a:p>
            <a:pPr eaLnBrk="1" hangingPunct="1">
              <a:defRPr/>
            </a:pPr>
            <a:endParaRPr lang="cs-CZ" altLang="cs-CZ" sz="2400" dirty="0"/>
          </a:p>
          <a:p>
            <a:pPr eaLnBrk="1" hangingPunct="1">
              <a:defRPr/>
            </a:pPr>
            <a:endParaRPr lang="cs-CZ" altLang="cs-CZ" sz="2400" dirty="0"/>
          </a:p>
        </p:txBody>
      </p:sp>
    </p:spTree>
    <p:extLst>
      <p:ext uri="{BB962C8B-B14F-4D97-AF65-F5344CB8AC3E}">
        <p14:creationId xmlns:p14="http://schemas.microsoft.com/office/powerpoint/2010/main" val="340390439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135189" y="404813"/>
            <a:ext cx="8156575" cy="633412"/>
          </a:xfrm>
        </p:spPr>
        <p:txBody>
          <a:bodyPr/>
          <a:lstStyle/>
          <a:p>
            <a:pPr eaLnBrk="1" hangingPunct="1"/>
            <a:r>
              <a:rPr lang="cs-CZ" altLang="cs-CZ" sz="2400"/>
              <a:t>DUF Přelouč – veřejně přístupný areál</a:t>
            </a:r>
            <a:endParaRPr lang="cs-CZ" altLang="cs-CZ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92313" y="1052514"/>
            <a:ext cx="8229600" cy="4752975"/>
          </a:xfrm>
        </p:spPr>
        <p:txBody>
          <a:bodyPr/>
          <a:lstStyle/>
          <a:p>
            <a:pPr marL="457200" lvl="1" indent="0">
              <a:buNone/>
              <a:defRPr/>
            </a:pPr>
            <a:endParaRPr lang="cs-CZ" altLang="cs-CZ" dirty="0"/>
          </a:p>
          <a:p>
            <a:pPr lvl="1" eaLnBrk="1" hangingPunct="1">
              <a:buFont typeface="Wingdings" panose="05000000000000000000" pitchFamily="2" charset="2"/>
              <a:buChar char="§"/>
              <a:defRPr/>
            </a:pPr>
            <a:endParaRPr lang="cs-CZ" altLang="cs-CZ" dirty="0"/>
          </a:p>
          <a:p>
            <a:pPr eaLnBrk="1" hangingPunct="1">
              <a:defRPr/>
            </a:pPr>
            <a:endParaRPr lang="cs-CZ" altLang="cs-CZ" sz="2400" dirty="0"/>
          </a:p>
          <a:p>
            <a:pPr eaLnBrk="1" hangingPunct="1">
              <a:defRPr/>
            </a:pPr>
            <a:endParaRPr lang="cs-CZ" altLang="cs-CZ" sz="2400" dirty="0"/>
          </a:p>
        </p:txBody>
      </p:sp>
      <p:pic>
        <p:nvPicPr>
          <p:cNvPr id="2253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729766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135189" y="404813"/>
            <a:ext cx="8156575" cy="633412"/>
          </a:xfrm>
        </p:spPr>
        <p:txBody>
          <a:bodyPr/>
          <a:lstStyle/>
          <a:p>
            <a:pPr eaLnBrk="1" hangingPunct="1"/>
            <a:r>
              <a:rPr lang="cs-CZ" altLang="cs-CZ" sz="2400"/>
              <a:t>DUF Přelouč – veřejně přístupný areál</a:t>
            </a:r>
            <a:endParaRPr lang="cs-CZ" altLang="cs-CZ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92313" y="1052514"/>
            <a:ext cx="8229600" cy="4752975"/>
          </a:xfrm>
        </p:spPr>
        <p:txBody>
          <a:bodyPr/>
          <a:lstStyle/>
          <a:p>
            <a:pPr marL="0" lvl="1" indent="0">
              <a:buNone/>
              <a:defRPr/>
            </a:pPr>
            <a:r>
              <a:rPr lang="cs-CZ" altLang="cs-CZ" b="1" dirty="0"/>
              <a:t>Výsledky a dopady projektu:</a:t>
            </a:r>
          </a:p>
          <a:p>
            <a:pPr marL="355600" lvl="1" indent="-355600">
              <a:defRPr/>
            </a:pPr>
            <a:r>
              <a:rPr lang="cs-CZ" altLang="cs-CZ" dirty="0"/>
              <a:t>zvýšení bezpečnosti a volnosti pohybu klientů</a:t>
            </a:r>
          </a:p>
          <a:p>
            <a:pPr marL="355600" lvl="1" indent="-355600">
              <a:defRPr/>
            </a:pPr>
            <a:r>
              <a:rPr lang="cs-CZ" altLang="cs-CZ" dirty="0"/>
              <a:t>vytvoření prostoru pro trávení času</a:t>
            </a:r>
          </a:p>
          <a:p>
            <a:pPr marL="355600" lvl="1" indent="-355600">
              <a:defRPr/>
            </a:pPr>
            <a:r>
              <a:rPr lang="cs-CZ" altLang="cs-CZ" dirty="0"/>
              <a:t>zachování kognitivních schopností, pohybové koordinace</a:t>
            </a:r>
          </a:p>
          <a:p>
            <a:pPr marL="355600" lvl="1" indent="-355600">
              <a:defRPr/>
            </a:pPr>
            <a:r>
              <a:rPr lang="cs-CZ" altLang="cs-CZ" dirty="0"/>
              <a:t>vytvoření prostoru pro setkávání klientů a veřejnosti</a:t>
            </a:r>
          </a:p>
          <a:p>
            <a:pPr lvl="1" eaLnBrk="1" hangingPunct="1">
              <a:buFont typeface="Wingdings" panose="05000000000000000000" pitchFamily="2" charset="2"/>
              <a:buChar char="§"/>
              <a:defRPr/>
            </a:pPr>
            <a:endParaRPr lang="cs-CZ" altLang="cs-CZ" dirty="0"/>
          </a:p>
          <a:p>
            <a:pPr eaLnBrk="1" hangingPunct="1">
              <a:defRPr/>
            </a:pPr>
            <a:endParaRPr lang="cs-CZ" altLang="cs-CZ" sz="2400" dirty="0"/>
          </a:p>
          <a:p>
            <a:pPr eaLnBrk="1" hangingPunct="1">
              <a:defRPr/>
            </a:pPr>
            <a:endParaRPr lang="cs-CZ" altLang="cs-CZ" sz="2400" dirty="0"/>
          </a:p>
        </p:txBody>
      </p:sp>
    </p:spTree>
    <p:extLst>
      <p:ext uri="{BB962C8B-B14F-4D97-AF65-F5344CB8AC3E}">
        <p14:creationId xmlns:p14="http://schemas.microsoft.com/office/powerpoint/2010/main" val="156161914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135189" y="404813"/>
            <a:ext cx="8156575" cy="633412"/>
          </a:xfrm>
        </p:spPr>
        <p:txBody>
          <a:bodyPr/>
          <a:lstStyle/>
          <a:p>
            <a:pPr eaLnBrk="1" hangingPunct="1"/>
            <a:r>
              <a:rPr lang="cs-CZ" altLang="cs-CZ" sz="2400"/>
              <a:t>DUF Přelouč – veřejně přístupný areál</a:t>
            </a:r>
            <a:endParaRPr lang="cs-CZ" altLang="cs-CZ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92313" y="1052514"/>
            <a:ext cx="8229600" cy="4752975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cs-CZ" altLang="cs-CZ" sz="2400" b="1" dirty="0"/>
              <a:t>Finanční náklady:</a:t>
            </a:r>
          </a:p>
          <a:p>
            <a:pPr>
              <a:defRPr/>
            </a:pPr>
            <a:r>
              <a:rPr lang="cs-CZ" altLang="cs-CZ" sz="2400" dirty="0" smtClean="0"/>
              <a:t>Celkové výdaje 12,5 </a:t>
            </a:r>
            <a:r>
              <a:rPr lang="cs-CZ" altLang="cs-CZ" sz="2400" dirty="0"/>
              <a:t>mil. </a:t>
            </a:r>
            <a:r>
              <a:rPr lang="cs-CZ" altLang="cs-CZ" sz="2400" dirty="0" smtClean="0"/>
              <a:t>Kč, předpokládaná </a:t>
            </a:r>
            <a:r>
              <a:rPr lang="cs-CZ" altLang="cs-CZ" sz="2400" dirty="0"/>
              <a:t>výše </a:t>
            </a:r>
            <a:r>
              <a:rPr lang="cs-CZ" altLang="cs-CZ" sz="2400"/>
              <a:t>dotace </a:t>
            </a:r>
            <a:r>
              <a:rPr lang="cs-CZ" altLang="cs-CZ" sz="2400" smtClean="0"/>
              <a:t>         6,8 </a:t>
            </a:r>
            <a:r>
              <a:rPr lang="cs-CZ" altLang="cs-CZ" sz="2400" dirty="0"/>
              <a:t>mil. Kč</a:t>
            </a:r>
          </a:p>
          <a:p>
            <a:pPr eaLnBrk="1" hangingPunct="1">
              <a:defRPr/>
            </a:pPr>
            <a:endParaRPr lang="cs-CZ" altLang="cs-CZ" sz="2400" dirty="0"/>
          </a:p>
          <a:p>
            <a:pPr marL="0" indent="0">
              <a:buNone/>
              <a:defRPr/>
            </a:pPr>
            <a:r>
              <a:rPr lang="cs-CZ" altLang="cs-CZ" sz="2400" b="1" dirty="0"/>
              <a:t>Předpokládaný harmonogram</a:t>
            </a:r>
            <a:r>
              <a:rPr lang="cs-CZ" altLang="cs-CZ" sz="2400" b="1" dirty="0" smtClean="0"/>
              <a:t>:</a:t>
            </a:r>
          </a:p>
          <a:p>
            <a:pPr>
              <a:defRPr/>
            </a:pPr>
            <a:r>
              <a:rPr lang="cs-CZ" altLang="cs-CZ" sz="2400" dirty="0"/>
              <a:t>s</a:t>
            </a:r>
            <a:r>
              <a:rPr lang="cs-CZ" altLang="cs-CZ" sz="2400" dirty="0" smtClean="0"/>
              <a:t>tav </a:t>
            </a:r>
            <a:r>
              <a:rPr lang="cs-CZ" altLang="cs-CZ" sz="2400" dirty="0"/>
              <a:t>projektových </a:t>
            </a:r>
            <a:r>
              <a:rPr lang="cs-CZ" altLang="cs-CZ" sz="2400" dirty="0" smtClean="0"/>
              <a:t>prací – projekt ve fázi vize</a:t>
            </a:r>
            <a:endParaRPr lang="cs-CZ" altLang="cs-CZ" sz="2400" dirty="0"/>
          </a:p>
          <a:p>
            <a:pPr eaLnBrk="1" hangingPunct="1">
              <a:defRPr/>
            </a:pPr>
            <a:r>
              <a:rPr lang="cs-CZ" altLang="cs-CZ" sz="2400" dirty="0"/>
              <a:t>aktualizace studie</a:t>
            </a:r>
          </a:p>
          <a:p>
            <a:pPr eaLnBrk="1" hangingPunct="1">
              <a:defRPr/>
            </a:pPr>
            <a:r>
              <a:rPr lang="cs-CZ" altLang="cs-CZ" sz="2400" dirty="0"/>
              <a:t>předpoklad zahájení realizace projektu </a:t>
            </a:r>
            <a:r>
              <a:rPr lang="cs-CZ" altLang="cs-CZ" sz="2400" dirty="0" smtClean="0"/>
              <a:t>06/2023</a:t>
            </a:r>
            <a:endParaRPr lang="cs-CZ" altLang="cs-CZ" sz="2400" dirty="0"/>
          </a:p>
          <a:p>
            <a:pPr eaLnBrk="1" hangingPunct="1">
              <a:defRPr/>
            </a:pPr>
            <a:r>
              <a:rPr lang="cs-CZ" altLang="cs-CZ" sz="2400" dirty="0"/>
              <a:t>předpoklad dokončení realizace projektu </a:t>
            </a:r>
            <a:r>
              <a:rPr lang="cs-CZ" altLang="cs-CZ" sz="2400" dirty="0" smtClean="0"/>
              <a:t>12/2024</a:t>
            </a:r>
            <a:endParaRPr lang="cs-CZ" altLang="cs-CZ" sz="2400" dirty="0"/>
          </a:p>
        </p:txBody>
      </p:sp>
    </p:spTree>
    <p:extLst>
      <p:ext uri="{BB962C8B-B14F-4D97-AF65-F5344CB8AC3E}">
        <p14:creationId xmlns:p14="http://schemas.microsoft.com/office/powerpoint/2010/main" val="15229874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981200" y="2708275"/>
            <a:ext cx="4038600" cy="34178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altLang="cs-CZ" sz="1800" b="1"/>
              <a:t>Ing. Helena Zahálková, MBA</a:t>
            </a:r>
          </a:p>
          <a:p>
            <a:pPr algn="ctr" eaLnBrk="1" hangingPunct="1">
              <a:buFontTx/>
              <a:buNone/>
            </a:pPr>
            <a:r>
              <a:rPr lang="cs-CZ" altLang="cs-CZ" sz="1800" b="1"/>
              <a:t>vedoucí odboru sociálních věcí</a:t>
            </a:r>
          </a:p>
          <a:p>
            <a:pPr algn="ctr" eaLnBrk="1" hangingPunct="1">
              <a:buFontTx/>
              <a:buNone/>
            </a:pPr>
            <a:r>
              <a:rPr lang="cs-CZ" altLang="cs-CZ" sz="1800" b="1"/>
              <a:t>Krajský úřad Pardubického kraje</a:t>
            </a:r>
          </a:p>
          <a:p>
            <a:pPr algn="ctr" eaLnBrk="1" hangingPunct="1">
              <a:buFontTx/>
              <a:buNone/>
            </a:pPr>
            <a:r>
              <a:rPr lang="cs-CZ" altLang="cs-CZ" sz="1800" b="1"/>
              <a:t>466 026 175</a:t>
            </a:r>
          </a:p>
          <a:p>
            <a:pPr algn="ctr" eaLnBrk="1" hangingPunct="1">
              <a:buFontTx/>
              <a:buNone/>
            </a:pPr>
            <a:r>
              <a:rPr lang="cs-CZ" altLang="cs-CZ" sz="1600" b="1"/>
              <a:t>helena.zahalkova@pardubickykraj.cz</a:t>
            </a:r>
            <a:endParaRPr lang="cs-CZ" altLang="cs-CZ" sz="1600"/>
          </a:p>
        </p:txBody>
      </p:sp>
      <p:sp>
        <p:nvSpPr>
          <p:cNvPr id="2" name="Zástupný symbol pro obsah 1"/>
          <p:cNvSpPr>
            <a:spLocks noGrp="1"/>
          </p:cNvSpPr>
          <p:nvPr>
            <p:ph sz="half" idx="2"/>
          </p:nvPr>
        </p:nvSpPr>
        <p:spPr>
          <a:xfrm>
            <a:off x="6172200" y="2708275"/>
            <a:ext cx="4038600" cy="3417888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cs-CZ" altLang="cs-CZ" sz="1800" b="1" dirty="0"/>
              <a:t>Ondřej Flégr</a:t>
            </a:r>
          </a:p>
          <a:p>
            <a:pPr algn="ctr" eaLnBrk="1" hangingPunct="1">
              <a:buFontTx/>
              <a:buNone/>
              <a:defRPr/>
            </a:pPr>
            <a:r>
              <a:rPr lang="cs-CZ" altLang="cs-CZ" sz="1800" b="1" dirty="0"/>
              <a:t>odbor sociálních věcí</a:t>
            </a:r>
          </a:p>
          <a:p>
            <a:pPr algn="ctr" eaLnBrk="1" hangingPunct="1">
              <a:buFontTx/>
              <a:buNone/>
              <a:defRPr/>
            </a:pPr>
            <a:r>
              <a:rPr lang="cs-CZ" altLang="cs-CZ" sz="1800" b="1" dirty="0"/>
              <a:t>Krajský úřad Pardubického kraje</a:t>
            </a:r>
          </a:p>
          <a:p>
            <a:pPr algn="ctr" eaLnBrk="1" hangingPunct="1">
              <a:buFontTx/>
              <a:buNone/>
              <a:defRPr/>
            </a:pPr>
            <a:r>
              <a:rPr lang="cs-CZ" altLang="cs-CZ" sz="1800" b="1" dirty="0"/>
              <a:t>466 026 176</a:t>
            </a:r>
          </a:p>
          <a:p>
            <a:pPr algn="ctr" eaLnBrk="1" hangingPunct="1">
              <a:buFontTx/>
              <a:buNone/>
              <a:defRPr/>
            </a:pPr>
            <a:r>
              <a:rPr lang="cs-CZ" altLang="cs-CZ" sz="1600" b="1" dirty="0"/>
              <a:t>ondrej.flegr@pardubickykraj.c</a:t>
            </a:r>
            <a:r>
              <a:rPr lang="cs-CZ" altLang="cs-CZ" sz="1800" b="1" dirty="0"/>
              <a:t>z</a:t>
            </a:r>
            <a:endParaRPr lang="cs-CZ" altLang="cs-CZ" sz="1800" dirty="0"/>
          </a:p>
          <a:p>
            <a:pPr marL="0" indent="0">
              <a:buNone/>
              <a:defRPr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96767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337</Words>
  <Application>Microsoft Office PowerPoint</Application>
  <PresentationFormat>Širokoúhlá obrazovka</PresentationFormat>
  <Paragraphs>65</Paragraphs>
  <Slides>8</Slides>
  <Notes>8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Motiv Office</vt:lpstr>
      <vt:lpstr>Projektové záměry – Pardubický kraj</vt:lpstr>
      <vt:lpstr>DUF Přelouč – veřejně přístupný areál</vt:lpstr>
      <vt:lpstr>DUF Přelouč – veřejně přístupný areál</vt:lpstr>
      <vt:lpstr>DUF Přelouč – veřejně přístupný areál</vt:lpstr>
      <vt:lpstr>DUF Přelouč – veřejně přístupný areál</vt:lpstr>
      <vt:lpstr>DUF Přelouč – veřejně přístupný areál</vt:lpstr>
      <vt:lpstr>DUF Přelouč – veřejně přístupný areál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Projektové záměry – Pardubický kraj</dc:title>
  <dc:creator>Vitková Martina Mgr.</dc:creator>
  <cp:lastModifiedBy>Vitková Martina Mgr.</cp:lastModifiedBy>
  <cp:revision>6</cp:revision>
  <dcterms:created xsi:type="dcterms:W3CDTF">2021-08-19T08:29:50Z</dcterms:created>
  <dcterms:modified xsi:type="dcterms:W3CDTF">2021-08-19T09:28:37Z</dcterms:modified>
</cp:coreProperties>
</file>